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6CD32F7-E5CA-4D66-A30D-BF7DD7F239AF}">
  <a:tblStyle styleId="{F6CD32F7-E5CA-4D66-A30D-BF7DD7F239A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663" y="3228893"/>
            <a:ext cx="7941299" cy="305893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92663" y="3228893"/>
            <a:ext cx="7941299" cy="305893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92663" y="3228893"/>
            <a:ext cx="7941299" cy="305893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92732" y="3228926"/>
            <a:ext cx="7940781" cy="30586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0" y="0"/>
            <a:ext cx="4301241" cy="339565"/>
          </a:xfrm>
          <a:prstGeom prst="rect">
            <a:avLst/>
          </a:prstGeom>
          <a:noFill/>
          <a:ln>
            <a:noFill/>
          </a:ln>
        </p:spPr>
        <p:txBody>
          <a:bodyPr lIns="91260" tIns="45618" rIns="91260" bIns="45618" anchor="t" anchorCtr="0">
            <a:noAutofit/>
          </a:bodyPr>
          <a:lstStyle/>
          <a:p>
            <a:pPr>
              <a:buSzPct val="25000"/>
            </a:pPr>
            <a:r>
              <a:rPr lang="ru-RU" sz="1200" dirty="0" err="1"/>
              <a:t>My</a:t>
            </a:r>
            <a:r>
              <a:rPr lang="ru-RU" sz="1200" dirty="0"/>
              <a:t> </a:t>
            </a:r>
            <a:r>
              <a:rPr lang="ru-RU" sz="1200" dirty="0" err="1"/>
              <a:t>First</a:t>
            </a:r>
            <a:r>
              <a:rPr lang="ru-RU" sz="1200" dirty="0"/>
              <a:t> </a:t>
            </a:r>
            <a:r>
              <a:rPr lang="ru-RU" sz="1200" dirty="0" err="1"/>
              <a:t>Template</a:t>
            </a:r>
            <a:endParaRPr lang="ru-RU" sz="1200" dirty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92663" y="3228892"/>
            <a:ext cx="7941200" cy="3059085"/>
          </a:xfrm>
          <a:prstGeom prst="rect">
            <a:avLst/>
          </a:prstGeom>
          <a:noFill/>
          <a:ln>
            <a:noFill/>
          </a:ln>
        </p:spPr>
        <p:txBody>
          <a:bodyPr lIns="91260" tIns="91260" rIns="91260" bIns="91260" anchor="ctr" anchorCtr="0">
            <a:noAutofit/>
          </a:bodyPr>
          <a:lstStyle/>
          <a:p>
            <a:endParaRPr dirty="0"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203479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761919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4239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4239" y="276191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200" y="276191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239640" y="120347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022080" y="120347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022080" y="276191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5"/>
          </p:nvPr>
        </p:nvSpPr>
        <p:spPr>
          <a:xfrm>
            <a:off x="3239640" y="276191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6"/>
          </p:nvPr>
        </p:nvSpPr>
        <p:spPr>
          <a:xfrm>
            <a:off x="457200" y="2761919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74239" y="1203479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1597679"/>
            <a:ext cx="7772100" cy="51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76191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74239" y="1203479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74239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74239" y="276191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4239" y="1203479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200" y="2761919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1597679"/>
            <a:ext cx="77721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119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080" y="4767119"/>
            <a:ext cx="2894999" cy="2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080" y="4767119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48925" y="1284612"/>
            <a:ext cx="8123400" cy="181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3000" b="1">
                <a:solidFill>
                  <a:srgbClr val="000066"/>
                </a:solidFill>
              </a:rPr>
              <a:t>О результатах внедрения проектной деятельности в Челябинской области на региональном и муниципальном уровнях</a:t>
            </a:r>
          </a:p>
        </p:txBody>
      </p:sp>
      <p:sp>
        <p:nvSpPr>
          <p:cNvPr id="76" name="Shape 76"/>
          <p:cNvSpPr/>
          <p:nvPr/>
        </p:nvSpPr>
        <p:spPr>
          <a:xfrm>
            <a:off x="3010125" y="3351575"/>
            <a:ext cx="5662200" cy="115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i="0" u="none" strike="noStrike" cap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Докладчик: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Первый заместитель М</a:t>
            </a:r>
            <a:r>
              <a:rPr lang="ru-RU" sz="1600" i="0" u="none" strike="noStrike" cap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инистра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i="0" u="none" strike="noStrike" cap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экономического развития Челябинской области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Н</a:t>
            </a:r>
            <a:r>
              <a:rPr lang="ru-RU" sz="1600" i="0" u="none" strike="noStrike" cap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ru-RU" sz="16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Р</a:t>
            </a:r>
            <a:r>
              <a:rPr lang="ru-RU" sz="1600" i="0" u="none" strike="noStrike" cap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ru-RU" sz="16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Лугачева</a:t>
            </a:r>
          </a:p>
        </p:txBody>
      </p:sp>
      <p:sp>
        <p:nvSpPr>
          <p:cNvPr id="77" name="Shape 77"/>
          <p:cNvSpPr/>
          <p:nvPr/>
        </p:nvSpPr>
        <p:spPr>
          <a:xfrm>
            <a:off x="3498125" y="4632471"/>
            <a:ext cx="2156700" cy="43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Челябинск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2017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25" y="146100"/>
            <a:ext cx="693274" cy="89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Федеральные госпрограммы - применение принципов ПУ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0225" y="741175"/>
            <a:ext cx="6045124" cy="388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300375" y="1130125"/>
            <a:ext cx="5693700" cy="148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Затруднено планирование и управление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Приблизительный результат при ресурсных ограничениях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Планирование затрат не связано с планированием работ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Оперативное перераспределение средств невозможно</a:t>
            </a:r>
          </a:p>
          <a:p>
            <a:pPr marL="457200" lvl="0" indent="-30480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Дублирование отчетности</a:t>
            </a:r>
          </a:p>
        </p:txBody>
      </p:sp>
      <p:sp>
        <p:nvSpPr>
          <p:cNvPr id="259" name="Shape 259"/>
          <p:cNvSpPr/>
          <p:nvPr/>
        </p:nvSpPr>
        <p:spPr>
          <a:xfrm>
            <a:off x="110575" y="2485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Проблематика и возможные решения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547075" y="864275"/>
            <a:ext cx="2250300" cy="4329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ОСНОВНЫЕ ПРОБЛЕМЫ</a:t>
            </a:r>
          </a:p>
        </p:txBody>
      </p:sp>
      <p:sp>
        <p:nvSpPr>
          <p:cNvPr id="262" name="Shape 262"/>
          <p:cNvSpPr/>
          <p:nvPr/>
        </p:nvSpPr>
        <p:spPr>
          <a:xfrm>
            <a:off x="2151225" y="3064150"/>
            <a:ext cx="4268700" cy="135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СИСТЕМА: стратегия-госпрограммы-проекты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Упрощение формата, повышение понятности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Порядок перераспределения средств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994"/>
              </a:buClr>
              <a:buSzPct val="100000"/>
              <a:buChar char="-"/>
            </a:pPr>
            <a:r>
              <a:rPr lang="ru-RU" sz="1200">
                <a:solidFill>
                  <a:srgbClr val="004994"/>
                </a:solidFill>
              </a:rPr>
              <a:t>Единый информационный ресурс</a:t>
            </a:r>
          </a:p>
        </p:txBody>
      </p:sp>
      <p:sp>
        <p:nvSpPr>
          <p:cNvPr id="263" name="Shape 263"/>
          <p:cNvSpPr/>
          <p:nvPr/>
        </p:nvSpPr>
        <p:spPr>
          <a:xfrm>
            <a:off x="2359975" y="2879475"/>
            <a:ext cx="2250300" cy="4329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Возможные решения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Автоматизированная информационная система проектной деятельности</a:t>
            </a:r>
            <a:r>
              <a:rPr lang="ru-RU" sz="22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748400" y="1135775"/>
            <a:ext cx="33579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Проанализирован функционал 12 информационных систем</a:t>
            </a:r>
          </a:p>
        </p:txBody>
      </p:sp>
      <p:sp>
        <p:nvSpPr>
          <p:cNvPr id="271" name="Shape 271"/>
          <p:cNvSpPr/>
          <p:nvPr/>
        </p:nvSpPr>
        <p:spPr>
          <a:xfrm>
            <a:off x="748400" y="1940125"/>
            <a:ext cx="33579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Определены основные </a:t>
            </a:r>
            <a:r>
              <a:rPr lang="ru-RU" sz="12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требования </a:t>
            </a: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 региональной АИСПД</a:t>
            </a:r>
          </a:p>
        </p:txBody>
      </p:sp>
      <p:sp>
        <p:nvSpPr>
          <p:cNvPr id="272" name="Shape 272"/>
          <p:cNvSpPr/>
          <p:nvPr/>
        </p:nvSpPr>
        <p:spPr>
          <a:xfrm>
            <a:off x="748400" y="2744475"/>
            <a:ext cx="33579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 </a:t>
            </a:r>
            <a:r>
              <a:rPr lang="ru-RU" sz="12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Технического задания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 региональную АИСПД</a:t>
            </a:r>
          </a:p>
        </p:txBody>
      </p:sp>
      <p:sp>
        <p:nvSpPr>
          <p:cNvPr id="273" name="Shape 273"/>
          <p:cNvSpPr/>
          <p:nvPr/>
        </p:nvSpPr>
        <p:spPr>
          <a:xfrm>
            <a:off x="748400" y="3548825"/>
            <a:ext cx="3357900" cy="7269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Внесение мероприятия в Госпрограмму “Развитие информационного общества в Челябинской области на 2016-2018 годы”</a:t>
            </a:r>
          </a:p>
        </p:txBody>
      </p:sp>
      <p:sp>
        <p:nvSpPr>
          <p:cNvPr id="274" name="Shape 274"/>
          <p:cNvSpPr/>
          <p:nvPr/>
        </p:nvSpPr>
        <p:spPr>
          <a:xfrm>
            <a:off x="5014125" y="1531158"/>
            <a:ext cx="1896900" cy="65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Региональный проектный офис</a:t>
            </a:r>
          </a:p>
        </p:txBody>
      </p:sp>
      <p:sp>
        <p:nvSpPr>
          <p:cNvPr id="275" name="Shape 275"/>
          <p:cNvSpPr/>
          <p:nvPr/>
        </p:nvSpPr>
        <p:spPr>
          <a:xfrm>
            <a:off x="5014125" y="3224382"/>
            <a:ext cx="1896900" cy="6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Министерство информационных технологий и связи</a:t>
            </a:r>
          </a:p>
        </p:txBody>
      </p:sp>
      <p:cxnSp>
        <p:nvCxnSpPr>
          <p:cNvPr id="276" name="Shape 276"/>
          <p:cNvCxnSpPr/>
          <p:nvPr/>
        </p:nvCxnSpPr>
        <p:spPr>
          <a:xfrm>
            <a:off x="712600" y="2596450"/>
            <a:ext cx="7845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700" y="531725"/>
            <a:ext cx="39359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8300" y="1675775"/>
            <a:ext cx="1358624" cy="3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1025" y="1060358"/>
            <a:ext cx="1248350" cy="27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8725" y="916187"/>
            <a:ext cx="644293" cy="56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8200" y="618277"/>
            <a:ext cx="592434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9075" y="1411294"/>
            <a:ext cx="993424" cy="18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94275" y="483299"/>
            <a:ext cx="432901" cy="43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40372" y="496700"/>
            <a:ext cx="865800" cy="4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4346225" y="1185325"/>
            <a:ext cx="256200" cy="12135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346225" y="2744475"/>
            <a:ext cx="256200" cy="1531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7091575" y="2229575"/>
            <a:ext cx="1465200" cy="7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ИСПОЛНЕНО</a:t>
            </a:r>
          </a:p>
          <a:p>
            <a:pPr lvl="0" algn="r">
              <a:spcBef>
                <a:spcPts val="0"/>
              </a:spcBef>
              <a:buNone/>
            </a:pPr>
            <a:endParaRPr sz="1200">
              <a:solidFill>
                <a:srgbClr val="004994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В РАБОТЕ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220599" y="1921325"/>
            <a:ext cx="6582900" cy="112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800" b="1" i="0" u="none" strike="noStrike" cap="none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Благодарю </a:t>
            </a:r>
            <a:r>
              <a:rPr lang="ru-RU" sz="4800" i="0" u="none" strike="noStrike" cap="none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4800" i="0" u="none" strike="noStrike" cap="none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4800" b="1" i="0" u="none" strike="noStrike" cap="none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за внимание!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>
                <a:spcBef>
                  <a:spcPts val="0"/>
                </a:spcBef>
                <a:buNone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Раздел сайта Правительства о проектной деятельности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840175" y="620700"/>
            <a:ext cx="69843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Сформирован раздел официального сайта Правительства Челябинской области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pravmin74.ru/pravitelstvo/proektnoe-upravlenie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900" y="1278375"/>
            <a:ext cx="5211777" cy="3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3189175" y="1666000"/>
            <a:ext cx="2308800" cy="79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>
                <a:solidFill>
                  <a:srgbClr val="FF0000"/>
                </a:solidFill>
              </a:rPr>
              <a:t>СТРАТЕГИЯ</a:t>
            </a:r>
          </a:p>
        </p:txBody>
      </p:sp>
      <p:sp>
        <p:nvSpPr>
          <p:cNvPr id="307" name="Shape 307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 как инструмент реализации Стратегии-2035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3367525" y="710800"/>
            <a:ext cx="1952100" cy="792900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F3F3F3"/>
                </a:solidFill>
              </a:rPr>
              <a:t>РЕГИОНАЛЬНЫЙ СТРАТЕГИЧЕСКИЙ КОМИТЕТ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224" y="1691800"/>
            <a:ext cx="1093049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3189175" y="2621200"/>
            <a:ext cx="2308800" cy="4641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FFFFFF"/>
                </a:solidFill>
              </a:rPr>
              <a:t>План мероприятий по реализации стратегии</a:t>
            </a:r>
          </a:p>
        </p:txBody>
      </p:sp>
      <p:sp>
        <p:nvSpPr>
          <p:cNvPr id="312" name="Shape 312"/>
          <p:cNvSpPr/>
          <p:nvPr/>
        </p:nvSpPr>
        <p:spPr>
          <a:xfrm>
            <a:off x="1437750" y="3400000"/>
            <a:ext cx="1896900" cy="45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Региональная госпрограмма №1</a:t>
            </a:r>
          </a:p>
        </p:txBody>
      </p:sp>
      <p:sp>
        <p:nvSpPr>
          <p:cNvPr id="313" name="Shape 313"/>
          <p:cNvSpPr/>
          <p:nvPr/>
        </p:nvSpPr>
        <p:spPr>
          <a:xfrm>
            <a:off x="3493800" y="3400000"/>
            <a:ext cx="1896900" cy="45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Региональная госпрограмма №2</a:t>
            </a:r>
          </a:p>
        </p:txBody>
      </p:sp>
      <p:sp>
        <p:nvSpPr>
          <p:cNvPr id="314" name="Shape 314"/>
          <p:cNvSpPr/>
          <p:nvPr/>
        </p:nvSpPr>
        <p:spPr>
          <a:xfrm>
            <a:off x="5932350" y="3400000"/>
            <a:ext cx="1896900" cy="45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Региональная госпрограмма №37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480475" y="3367300"/>
            <a:ext cx="3621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</a:rPr>
              <a:t>...</a:t>
            </a:r>
          </a:p>
        </p:txBody>
      </p:sp>
      <p:sp>
        <p:nvSpPr>
          <p:cNvPr id="316" name="Shape 316"/>
          <p:cNvSpPr/>
          <p:nvPr/>
        </p:nvSpPr>
        <p:spPr>
          <a:xfrm>
            <a:off x="989650" y="4015825"/>
            <a:ext cx="12876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Мероприятия</a:t>
            </a:r>
          </a:p>
        </p:txBody>
      </p:sp>
      <p:sp>
        <p:nvSpPr>
          <p:cNvPr id="317" name="Shape 317"/>
          <p:cNvSpPr/>
          <p:nvPr/>
        </p:nvSpPr>
        <p:spPr>
          <a:xfrm>
            <a:off x="2485575" y="4015825"/>
            <a:ext cx="12876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Проекты</a:t>
            </a:r>
          </a:p>
        </p:txBody>
      </p:sp>
      <p:sp>
        <p:nvSpPr>
          <p:cNvPr id="318" name="Shape 318"/>
          <p:cNvSpPr/>
          <p:nvPr/>
        </p:nvSpPr>
        <p:spPr>
          <a:xfrm>
            <a:off x="3798450" y="4657900"/>
            <a:ext cx="1896900" cy="393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Муниципалитет- соисполнитель</a:t>
            </a:r>
          </a:p>
        </p:txBody>
      </p:sp>
      <p:cxnSp>
        <p:nvCxnSpPr>
          <p:cNvPr id="319" name="Shape 319"/>
          <p:cNvCxnSpPr>
            <a:endCxn id="318" idx="1"/>
          </p:cNvCxnSpPr>
          <p:nvPr/>
        </p:nvCxnSpPr>
        <p:spPr>
          <a:xfrm>
            <a:off x="3129450" y="4409500"/>
            <a:ext cx="669000" cy="445200"/>
          </a:xfrm>
          <a:prstGeom prst="bentConnector3">
            <a:avLst>
              <a:gd name="adj1" fmla="val 18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0" name="Shape 320"/>
          <p:cNvSpPr/>
          <p:nvPr/>
        </p:nvSpPr>
        <p:spPr>
          <a:xfrm>
            <a:off x="4203475" y="1503700"/>
            <a:ext cx="280200" cy="2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4203475" y="2463000"/>
            <a:ext cx="280200" cy="2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855850" y="3859000"/>
            <a:ext cx="280200" cy="2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666575" y="3859000"/>
            <a:ext cx="280200" cy="2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4" name="Shape 324"/>
          <p:cNvCxnSpPr>
            <a:stCxn id="311" idx="2"/>
            <a:endCxn id="312" idx="0"/>
          </p:cNvCxnSpPr>
          <p:nvPr/>
        </p:nvCxnSpPr>
        <p:spPr>
          <a:xfrm flipH="1">
            <a:off x="2386075" y="3085300"/>
            <a:ext cx="1957500" cy="3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>
            <a:endCxn id="314" idx="0"/>
          </p:cNvCxnSpPr>
          <p:nvPr/>
        </p:nvCxnSpPr>
        <p:spPr>
          <a:xfrm>
            <a:off x="4343700" y="3085300"/>
            <a:ext cx="2537100" cy="3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stCxn id="311" idx="2"/>
            <a:endCxn id="313" idx="0"/>
          </p:cNvCxnSpPr>
          <p:nvPr/>
        </p:nvCxnSpPr>
        <p:spPr>
          <a:xfrm>
            <a:off x="4343575" y="3085300"/>
            <a:ext cx="98700" cy="3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Этапы жизненного цикла проекта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35475" y="1215700"/>
            <a:ext cx="1037124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Предложение по проекту</a:t>
            </a:r>
          </a:p>
        </p:txBody>
      </p:sp>
      <p:sp>
        <p:nvSpPr>
          <p:cNvPr id="334" name="Shape 334"/>
          <p:cNvSpPr/>
          <p:nvPr/>
        </p:nvSpPr>
        <p:spPr>
          <a:xfrm>
            <a:off x="1247425" y="1215700"/>
            <a:ext cx="1120716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Паспорт проекта</a:t>
            </a:r>
          </a:p>
        </p:txBody>
      </p:sp>
      <p:sp>
        <p:nvSpPr>
          <p:cNvPr id="335" name="Shape 335"/>
          <p:cNvSpPr/>
          <p:nvPr/>
        </p:nvSpPr>
        <p:spPr>
          <a:xfrm>
            <a:off x="2756687" y="1215687"/>
            <a:ext cx="1224827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Сводный план</a:t>
            </a:r>
          </a:p>
        </p:txBody>
      </p:sp>
      <p:graphicFrame>
        <p:nvGraphicFramePr>
          <p:cNvPr id="336" name="Shape 336"/>
          <p:cNvGraphicFramePr/>
          <p:nvPr/>
        </p:nvGraphicFramePr>
        <p:xfrm>
          <a:off x="66100" y="139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{F6CD32F7-E5CA-4D66-A30D-BF7DD7F239AF}</a:tableStyleId>
              </a:tblPr>
              <a:tblGrid>
                <a:gridCol w="2485325"/>
                <a:gridCol w="2746400"/>
                <a:gridCol w="2026675"/>
                <a:gridCol w="17798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ОБОСНОВАНИЕ необходимости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СРОКИ начала и окончания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ЦЕЛИ и задачи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ЦЕЛЕВЫЕ ПОКАЗАТЕЛИ и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критерии успешности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СПОСОБЫ достижения целей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ИСПОЛНИТЕЛИ и соисполнители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мероприятий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ОЦЕНКА БЮДЖЕТА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Перечень приоритетных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направлений стратегического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развития Челябинской области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Ключевые риски и возможности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КОНТРОЛЬНЫЕ ТОЧКИ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МЕРОПРИЯТИЯ по контрольным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точкам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КОММУНИКАЦИИ участников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ПЛАН финансового обеспечения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ДЕЙСТВИЯ по предупреждению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рисков и минимизации их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последствий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КОНТРОЛЬНЫЕ ТОЧКИ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МЕРОПРИЯТИЯ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ИТОГОВЫЙ ОТЧЕТ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Отчет об извлеченных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уроках и выгодах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формальное   завершение проекта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37" name="Shape 337"/>
          <p:cNvSpPr/>
          <p:nvPr/>
        </p:nvSpPr>
        <p:spPr>
          <a:xfrm>
            <a:off x="7766474" y="1215700"/>
            <a:ext cx="872910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Итоговый отчет</a:t>
            </a:r>
          </a:p>
        </p:txBody>
      </p:sp>
      <p:sp>
        <p:nvSpPr>
          <p:cNvPr id="338" name="Shape 338"/>
          <p:cNvSpPr/>
          <p:nvPr/>
        </p:nvSpPr>
        <p:spPr>
          <a:xfrm>
            <a:off x="6417700" y="1237475"/>
            <a:ext cx="831113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Отчеты по проекту</a:t>
            </a:r>
          </a:p>
        </p:txBody>
      </p:sp>
      <p:sp>
        <p:nvSpPr>
          <p:cNvPr id="339" name="Shape 339"/>
          <p:cNvSpPr/>
          <p:nvPr/>
        </p:nvSpPr>
        <p:spPr>
          <a:xfrm>
            <a:off x="4063775" y="1215700"/>
            <a:ext cx="1120716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Рабочий план</a:t>
            </a:r>
          </a:p>
        </p:txBody>
      </p:sp>
      <p:sp>
        <p:nvSpPr>
          <p:cNvPr id="340" name="Shape 340"/>
          <p:cNvSpPr/>
          <p:nvPr/>
        </p:nvSpPr>
        <p:spPr>
          <a:xfrm>
            <a:off x="59275" y="643475"/>
            <a:ext cx="2516100" cy="338700"/>
          </a:xfrm>
          <a:prstGeom prst="chevron">
            <a:avLst>
              <a:gd name="adj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002060"/>
                </a:solidFill>
              </a:rPr>
              <a:t>Инициация </a:t>
            </a:r>
          </a:p>
        </p:txBody>
      </p:sp>
      <p:sp>
        <p:nvSpPr>
          <p:cNvPr id="341" name="Shape 341"/>
          <p:cNvSpPr/>
          <p:nvPr/>
        </p:nvSpPr>
        <p:spPr>
          <a:xfrm>
            <a:off x="2624675" y="643475"/>
            <a:ext cx="2730600" cy="338700"/>
          </a:xfrm>
          <a:prstGeom prst="chevron">
            <a:avLst>
              <a:gd name="adj" fmla="val 5000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002060"/>
                </a:solidFill>
              </a:rPr>
              <a:t>Планирование </a:t>
            </a:r>
          </a:p>
        </p:txBody>
      </p:sp>
      <p:sp>
        <p:nvSpPr>
          <p:cNvPr id="342" name="Shape 342"/>
          <p:cNvSpPr/>
          <p:nvPr/>
        </p:nvSpPr>
        <p:spPr>
          <a:xfrm>
            <a:off x="5355175" y="643475"/>
            <a:ext cx="2023500" cy="338700"/>
          </a:xfrm>
          <a:prstGeom prst="chevron">
            <a:avLst>
              <a:gd name="adj" fmla="val 50000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FFFFFF"/>
                </a:solidFill>
              </a:rPr>
              <a:t>Реализация </a:t>
            </a:r>
          </a:p>
        </p:txBody>
      </p:sp>
      <p:sp>
        <p:nvSpPr>
          <p:cNvPr id="343" name="Shape 343"/>
          <p:cNvSpPr/>
          <p:nvPr/>
        </p:nvSpPr>
        <p:spPr>
          <a:xfrm>
            <a:off x="7343325" y="643475"/>
            <a:ext cx="1761000" cy="338700"/>
          </a:xfrm>
          <a:prstGeom prst="chevron">
            <a:avLst>
              <a:gd name="adj" fmla="val 5000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FFFFFF"/>
                </a:solidFill>
              </a:rPr>
              <a:t>Закрытие</a:t>
            </a:r>
          </a:p>
        </p:txBody>
      </p:sp>
      <p:sp>
        <p:nvSpPr>
          <p:cNvPr id="344" name="Shape 344"/>
          <p:cNvSpPr/>
          <p:nvPr/>
        </p:nvSpPr>
        <p:spPr>
          <a:xfrm>
            <a:off x="5547575" y="2744600"/>
            <a:ext cx="1622400" cy="705600"/>
          </a:xfrm>
          <a:prstGeom prst="parallelogram">
            <a:avLst>
              <a:gd name="adj" fmla="val 25000"/>
            </a:avLst>
          </a:prstGeom>
          <a:solidFill>
            <a:srgbClr val="BDD6ED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Мониторинг и контроль</a:t>
            </a:r>
          </a:p>
        </p:txBody>
      </p:sp>
      <p:sp>
        <p:nvSpPr>
          <p:cNvPr id="345" name="Shape 345"/>
          <p:cNvSpPr/>
          <p:nvPr/>
        </p:nvSpPr>
        <p:spPr>
          <a:xfrm>
            <a:off x="5400824" y="1237475"/>
            <a:ext cx="917568" cy="393605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/>
              <a:t>Запросы на изменения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5127975" y="2034825"/>
            <a:ext cx="3026700" cy="122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Финансирование реализации приоритетных проектов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319700" y="620700"/>
            <a:ext cx="65046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Принцип максимального использования всех источников финансирования</a:t>
            </a:r>
          </a:p>
        </p:txBody>
      </p:sp>
      <p:sp>
        <p:nvSpPr>
          <p:cNvPr id="354" name="Shape 354"/>
          <p:cNvSpPr/>
          <p:nvPr/>
        </p:nvSpPr>
        <p:spPr>
          <a:xfrm>
            <a:off x="1459650" y="1587500"/>
            <a:ext cx="2299500" cy="68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/>
              <a:t>Бюджет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/>
              <a:t>Российской Федерации</a:t>
            </a:r>
          </a:p>
        </p:txBody>
      </p:sp>
      <p:sp>
        <p:nvSpPr>
          <p:cNvPr id="355" name="Shape 355"/>
          <p:cNvSpPr/>
          <p:nvPr/>
        </p:nvSpPr>
        <p:spPr>
          <a:xfrm>
            <a:off x="1604250" y="2835775"/>
            <a:ext cx="2010300" cy="59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Бюджет субъекта Российской Федерации</a:t>
            </a:r>
          </a:p>
        </p:txBody>
      </p:sp>
      <p:sp>
        <p:nvSpPr>
          <p:cNvPr id="356" name="Shape 356"/>
          <p:cNvSpPr/>
          <p:nvPr/>
        </p:nvSpPr>
        <p:spPr>
          <a:xfrm>
            <a:off x="1604250" y="3798000"/>
            <a:ext cx="2010300" cy="642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Бюджет органа местного самоуправления</a:t>
            </a:r>
          </a:p>
        </p:txBody>
      </p:sp>
      <p:sp>
        <p:nvSpPr>
          <p:cNvPr id="357" name="Shape 357"/>
          <p:cNvSpPr/>
          <p:nvPr/>
        </p:nvSpPr>
        <p:spPr>
          <a:xfrm>
            <a:off x="1868300" y="2274700"/>
            <a:ext cx="261000" cy="64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3025400" y="2274675"/>
            <a:ext cx="261000" cy="64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1099250" y="2358425"/>
            <a:ext cx="931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200" i="1"/>
              <a:t>Субсидии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201800" y="2358425"/>
            <a:ext cx="1862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i="1"/>
              <a:t>Иные межбюджетные трансферты</a:t>
            </a:r>
          </a:p>
        </p:txBody>
      </p:sp>
      <p:sp>
        <p:nvSpPr>
          <p:cNvPr id="361" name="Shape 361"/>
          <p:cNvSpPr/>
          <p:nvPr/>
        </p:nvSpPr>
        <p:spPr>
          <a:xfrm>
            <a:off x="5283225" y="1587375"/>
            <a:ext cx="2299500" cy="6873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/>
              <a:t>Средства внебюджетных источников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5265525" y="2185125"/>
            <a:ext cx="2751600" cy="11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200" i="1"/>
              <a:t>- средства юр. лиц, физ. лиц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i="1"/>
              <a:t>- механизмы ГЧП, МЧП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i="1"/>
              <a:t>- инвестиционные проекты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i="1"/>
              <a:t>- кредитные средства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Предпосылки организации проектной деятельности в РФ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700" y="717399"/>
            <a:ext cx="2900400" cy="20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116900" y="772525"/>
            <a:ext cx="5465100" cy="180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indent="273050" algn="just" rtl="0">
              <a:lnSpc>
                <a:spcPct val="100000"/>
              </a:lnSpc>
              <a:spcBef>
                <a:spcPts val="0"/>
              </a:spcBef>
              <a:buSzPct val="68750"/>
              <a:buNone/>
            </a:pP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“Считаю целесообразным создать в каждом регионе страны специальные штабы, проектные офисы, которые станут своего рода администрациями развития, обеспечат внедрение лучших механизмов создания благополучного инвестиционного климата”</a:t>
            </a:r>
          </a:p>
          <a:p>
            <a:pPr lvl="0" indent="273050" algn="just" rtl="0">
              <a:lnSpc>
                <a:spcPct val="100000"/>
              </a:lnSpc>
              <a:spcBef>
                <a:spcPts val="0"/>
              </a:spcBef>
              <a:buNone/>
            </a:pPr>
            <a:endParaRPr sz="1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0" indent="27305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ru-RU"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В.В. Путин</a:t>
            </a: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ПМЭФ-2015</a:t>
            </a:r>
          </a:p>
        </p:txBody>
      </p:sp>
      <p:sp>
        <p:nvSpPr>
          <p:cNvPr id="87" name="Shape 87"/>
          <p:cNvSpPr/>
          <p:nvPr/>
        </p:nvSpPr>
        <p:spPr>
          <a:xfrm>
            <a:off x="1697100" y="2913225"/>
            <a:ext cx="5749800" cy="50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Совет при Президенте Российской Федерации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по стратегическому управлению и приоритетным проектам</a:t>
            </a:r>
          </a:p>
        </p:txBody>
      </p:sp>
      <p:sp>
        <p:nvSpPr>
          <p:cNvPr id="88" name="Shape 88"/>
          <p:cNvSpPr/>
          <p:nvPr/>
        </p:nvSpPr>
        <p:spPr>
          <a:xfrm>
            <a:off x="2318100" y="3417225"/>
            <a:ext cx="4507800" cy="2430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Указ Президента РФ №306 от 30 июня 2016 года</a:t>
            </a:r>
          </a:p>
        </p:txBody>
      </p:sp>
      <p:sp>
        <p:nvSpPr>
          <p:cNvPr id="89" name="Shape 89"/>
          <p:cNvSpPr/>
          <p:nvPr/>
        </p:nvSpPr>
        <p:spPr>
          <a:xfrm>
            <a:off x="4661575" y="3979775"/>
            <a:ext cx="4350600" cy="79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Организация проектной деятельности в Правительстве РФ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200" i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Постановление правительства РФ №1050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i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от 15 октября 2016 года)</a:t>
            </a:r>
          </a:p>
        </p:txBody>
      </p:sp>
      <p:sp>
        <p:nvSpPr>
          <p:cNvPr id="90" name="Shape 90"/>
          <p:cNvSpPr/>
          <p:nvPr/>
        </p:nvSpPr>
        <p:spPr>
          <a:xfrm>
            <a:off x="131825" y="3979775"/>
            <a:ext cx="4350600" cy="79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Утверждение перечня основных направлений стратегического развития РФ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200" i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Протокол заседания Президиума Совета №1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i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от 31 июля 2016 года)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705550" y="1913325"/>
            <a:ext cx="3877800" cy="1494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Основные направления стратегического развития РФ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65850" y="651775"/>
            <a:ext cx="4012200" cy="6159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11 ПРИОРИТЕТНЫХ НАПРАВЛЕНИЙ РАЗВИТИЯ РОССИЙСКОЙ ФЕДЕРАЦИИ</a:t>
            </a:r>
          </a:p>
        </p:txBody>
      </p:sp>
      <p:sp>
        <p:nvSpPr>
          <p:cNvPr id="99" name="Shape 99"/>
          <p:cNvSpPr/>
          <p:nvPr/>
        </p:nvSpPr>
        <p:spPr>
          <a:xfrm>
            <a:off x="4681250" y="1979000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Здравоохранение</a:t>
            </a:r>
          </a:p>
        </p:txBody>
      </p:sp>
      <p:sp>
        <p:nvSpPr>
          <p:cNvPr id="100" name="Shape 100"/>
          <p:cNvSpPr/>
          <p:nvPr/>
        </p:nvSpPr>
        <p:spPr>
          <a:xfrm>
            <a:off x="4681250" y="2463975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Ипотека и арендное жилье</a:t>
            </a:r>
          </a:p>
        </p:txBody>
      </p:sp>
      <p:sp>
        <p:nvSpPr>
          <p:cNvPr id="101" name="Shape 101"/>
          <p:cNvSpPr/>
          <p:nvPr/>
        </p:nvSpPr>
        <p:spPr>
          <a:xfrm>
            <a:off x="4681250" y="2948950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ЖКХ и городская среда</a:t>
            </a:r>
          </a:p>
        </p:txBody>
      </p:sp>
      <p:sp>
        <p:nvSpPr>
          <p:cNvPr id="102" name="Shape 102"/>
          <p:cNvSpPr/>
          <p:nvPr/>
        </p:nvSpPr>
        <p:spPr>
          <a:xfrm>
            <a:off x="4681250" y="3446375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Безопасные и качественные дороги</a:t>
            </a:r>
          </a:p>
        </p:txBody>
      </p:sp>
      <p:sp>
        <p:nvSpPr>
          <p:cNvPr id="103" name="Shape 103"/>
          <p:cNvSpPr/>
          <p:nvPr/>
        </p:nvSpPr>
        <p:spPr>
          <a:xfrm>
            <a:off x="4681250" y="3937575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Международная кооперация и экспорт</a:t>
            </a:r>
          </a:p>
        </p:txBody>
      </p:sp>
      <p:sp>
        <p:nvSpPr>
          <p:cNvPr id="104" name="Shape 104"/>
          <p:cNvSpPr/>
          <p:nvPr/>
        </p:nvSpPr>
        <p:spPr>
          <a:xfrm>
            <a:off x="2565850" y="1969662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Моногорода</a:t>
            </a:r>
          </a:p>
        </p:txBody>
      </p:sp>
      <p:sp>
        <p:nvSpPr>
          <p:cNvPr id="105" name="Shape 105"/>
          <p:cNvSpPr/>
          <p:nvPr/>
        </p:nvSpPr>
        <p:spPr>
          <a:xfrm>
            <a:off x="2565850" y="2454637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Реформа КНД</a:t>
            </a:r>
          </a:p>
        </p:txBody>
      </p:sp>
      <p:sp>
        <p:nvSpPr>
          <p:cNvPr id="106" name="Shape 106"/>
          <p:cNvSpPr/>
          <p:nvPr/>
        </p:nvSpPr>
        <p:spPr>
          <a:xfrm>
            <a:off x="2565850" y="2939612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Производительность труда*</a:t>
            </a:r>
          </a:p>
        </p:txBody>
      </p:sp>
      <p:sp>
        <p:nvSpPr>
          <p:cNvPr id="107" name="Shape 107"/>
          <p:cNvSpPr/>
          <p:nvPr/>
        </p:nvSpPr>
        <p:spPr>
          <a:xfrm>
            <a:off x="2565850" y="3437065"/>
            <a:ext cx="1896900" cy="89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Малый бизнес и поддержка предпринимательской инициативы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1250" y="4428762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Экология</a:t>
            </a:r>
          </a:p>
        </p:txBody>
      </p:sp>
      <p:sp>
        <p:nvSpPr>
          <p:cNvPr id="109" name="Shape 109"/>
          <p:cNvSpPr/>
          <p:nvPr/>
        </p:nvSpPr>
        <p:spPr>
          <a:xfrm>
            <a:off x="2565850" y="4434912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Образование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44550" y="2039175"/>
            <a:ext cx="1516500" cy="1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приоритетных программы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191875" y="2514812"/>
            <a:ext cx="1516500" cy="1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1800" b="1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приоритетных проектов</a:t>
            </a:r>
          </a:p>
        </p:txBody>
      </p:sp>
      <p:sp>
        <p:nvSpPr>
          <p:cNvPr id="112" name="Shape 112"/>
          <p:cNvSpPr/>
          <p:nvPr/>
        </p:nvSpPr>
        <p:spPr>
          <a:xfrm>
            <a:off x="2565850" y="1393675"/>
            <a:ext cx="40122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</a:rPr>
              <a:t>22</a:t>
            </a:r>
            <a:r>
              <a:rPr lang="ru-RU">
                <a:solidFill>
                  <a:srgbClr val="004994"/>
                </a:solidFill>
              </a:rPr>
              <a:t> паспорта проектов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0" y="4824825"/>
            <a:ext cx="63330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000" i="1">
                <a:solidFill>
                  <a:srgbClr val="434343"/>
                </a:solidFill>
              </a:rPr>
              <a:t>* Паспорт приоритетной программы “Производительность труда” находится в разработке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6039" y="2000290"/>
            <a:ext cx="267000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7110" y="3491075"/>
            <a:ext cx="304200" cy="3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0614" y="2525185"/>
            <a:ext cx="271200" cy="2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3585" y="2039175"/>
            <a:ext cx="287700" cy="2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26575" y="3006965"/>
            <a:ext cx="267000" cy="2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76039" y="3041990"/>
            <a:ext cx="275100" cy="2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55360" y="2537480"/>
            <a:ext cx="287700" cy="2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63564" y="4459079"/>
            <a:ext cx="345300" cy="3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78864" y="3776300"/>
            <a:ext cx="314700" cy="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40960" y="4469875"/>
            <a:ext cx="345300" cy="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72310" y="4007790"/>
            <a:ext cx="282600" cy="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46125" y="2401375"/>
            <a:ext cx="8032800" cy="2134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Правовая база организации проектной деятельности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95308" y="474990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563275" y="2473225"/>
            <a:ext cx="3838800" cy="19905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 u="sng">
                <a:solidFill>
                  <a:srgbClr val="FFFFFF"/>
                </a:solidFill>
              </a:rPr>
              <a:t>Методические рекомендации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подготовке предложения по проекту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подготовке паспорта проекта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подготовке сводного и рабочего паспорта проектов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мониторингу проектов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реализации и управлению изменениями проектов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по завершению проекта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46125" y="1206500"/>
            <a:ext cx="8032800" cy="48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Постановление Губернатора Челябинской области</a:t>
            </a:r>
            <a:r>
              <a:rPr lang="ru-RU" sz="1200">
                <a:solidFill>
                  <a:srgbClr val="004994"/>
                </a:solidFill>
              </a:rPr>
              <a:t> от 21.04.2017 г. №87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“О региональном стратегическом комитете”</a:t>
            </a:r>
          </a:p>
        </p:txBody>
      </p:sp>
      <p:sp>
        <p:nvSpPr>
          <p:cNvPr id="134" name="Shape 134"/>
          <p:cNvSpPr/>
          <p:nvPr/>
        </p:nvSpPr>
        <p:spPr>
          <a:xfrm>
            <a:off x="446125" y="654812"/>
            <a:ext cx="8032800" cy="48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Распоряжение Правительства Челябинской области</a:t>
            </a:r>
            <a:r>
              <a:rPr lang="ru-RU" sz="1200">
                <a:solidFill>
                  <a:srgbClr val="004994"/>
                </a:solidFill>
              </a:rPr>
              <a:t> от 21.04.2017 г. №207-рп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“О плане мероприятий по организации проектной деятельности в Челябинской области в 2017 году”  </a:t>
            </a:r>
          </a:p>
        </p:txBody>
      </p:sp>
      <p:sp>
        <p:nvSpPr>
          <p:cNvPr id="135" name="Shape 135"/>
          <p:cNvSpPr/>
          <p:nvPr/>
        </p:nvSpPr>
        <p:spPr>
          <a:xfrm>
            <a:off x="446125" y="1778225"/>
            <a:ext cx="8032800" cy="57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Постановление Правительства Челябинской области</a:t>
            </a:r>
            <a:r>
              <a:rPr lang="ru-RU" sz="1200">
                <a:solidFill>
                  <a:srgbClr val="004994"/>
                </a:solidFill>
              </a:rPr>
              <a:t> от 29.06.2017 г. №358-п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“О Положении о проектной деятельности в Челябинской области и внесении изменений в постановление Правительства Челябинской области от 25.07.2013 г. №148-п”  </a:t>
            </a:r>
          </a:p>
        </p:txBody>
      </p:sp>
      <p:sp>
        <p:nvSpPr>
          <p:cNvPr id="136" name="Shape 136"/>
          <p:cNvSpPr/>
          <p:nvPr/>
        </p:nvSpPr>
        <p:spPr>
          <a:xfrm>
            <a:off x="4498675" y="2473225"/>
            <a:ext cx="3838800" cy="1990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 u="sng">
                <a:solidFill>
                  <a:srgbClr val="FFFFFF"/>
                </a:solidFill>
              </a:rPr>
              <a:t>Типовые положения 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об организации проектной деятельности в органе исполнительной власти/ муниципалитете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о ведомственном/муниципальном проектном офисе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о ведомственном/муниципальном  проектном комитете</a:t>
            </a:r>
          </a:p>
        </p:txBody>
      </p:sp>
      <p:sp>
        <p:nvSpPr>
          <p:cNvPr id="137" name="Shape 137"/>
          <p:cNvSpPr/>
          <p:nvPr/>
        </p:nvSpPr>
        <p:spPr>
          <a:xfrm>
            <a:off x="1008350" y="4635575"/>
            <a:ext cx="6984300" cy="4329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Сформирован раздел официального сайта Правительства Челябинской области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1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pravmin74.ru/pravitelstvo/proektnoe-upravlenie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Организационная структура системы управления проектами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363575" y="732900"/>
            <a:ext cx="5253900" cy="8475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РЕГИОНАЛЬНЫЙ СТРАТЕГИЧЕСКИЙ КОМИТЕТ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>
                <a:solidFill>
                  <a:srgbClr val="FFFFFF"/>
                </a:solidFill>
              </a:rPr>
              <a:t>Председатель - Губернатор Челябинской области Б.А. Дубровский</a:t>
            </a:r>
          </a:p>
        </p:txBody>
      </p:sp>
      <p:sp>
        <p:nvSpPr>
          <p:cNvPr id="145" name="Shape 145"/>
          <p:cNvSpPr/>
          <p:nvPr/>
        </p:nvSpPr>
        <p:spPr>
          <a:xfrm>
            <a:off x="1363575" y="2170375"/>
            <a:ext cx="5470500" cy="82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ОТВЕТСТВЕННЫЙ ЗА ОРГАНИЗАЦИЮ ПРОЕКТНОЙ ДЕЯТЕЛЬНОСТИ В ПРАВИТЕЛЬСТВЕ ЧЕЛЯБИНСКОЙ ОБЛАСТИ</a:t>
            </a:r>
          </a:p>
          <a:p>
            <a:pPr lvl="0" algn="ctr" rtl="0">
              <a:spcBef>
                <a:spcPts val="0"/>
              </a:spcBef>
              <a:buNone/>
            </a:pPr>
            <a:endParaRPr sz="600" b="1">
              <a:solidFill>
                <a:srgbClr val="004994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Заместитель Губернатора Челябинской области Р.У. Гаттаров</a:t>
            </a:r>
          </a:p>
        </p:txBody>
      </p:sp>
      <p:sp>
        <p:nvSpPr>
          <p:cNvPr id="146" name="Shape 146"/>
          <p:cNvSpPr/>
          <p:nvPr/>
        </p:nvSpPr>
        <p:spPr>
          <a:xfrm>
            <a:off x="1363575" y="3122850"/>
            <a:ext cx="5470500" cy="82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РЕГИОНАЛЬНЫЙ ПРОЕКТНЫЙ ОФИС</a:t>
            </a:r>
          </a:p>
          <a:p>
            <a:pPr lvl="0" algn="ctr" rtl="0">
              <a:spcBef>
                <a:spcPts val="0"/>
              </a:spcBef>
              <a:buNone/>
            </a:pPr>
            <a:endParaRPr sz="600" b="1">
              <a:solidFill>
                <a:srgbClr val="004994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Министр экономического развития Челябинской области С.А.Смольников</a:t>
            </a:r>
          </a:p>
        </p:txBody>
      </p:sp>
      <p:sp>
        <p:nvSpPr>
          <p:cNvPr id="147" name="Shape 147"/>
          <p:cNvSpPr/>
          <p:nvPr/>
        </p:nvSpPr>
        <p:spPr>
          <a:xfrm>
            <a:off x="1363575" y="1541025"/>
            <a:ext cx="52539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ОТРАСЛЕВЫЕ ПРОЕКТНЫЕ КОМИТЕТЫ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по приоритетным направлениям развития РФ и Челябинской области</a:t>
            </a:r>
          </a:p>
        </p:txBody>
      </p:sp>
      <p:sp>
        <p:nvSpPr>
          <p:cNvPr id="148" name="Shape 148"/>
          <p:cNvSpPr/>
          <p:nvPr/>
        </p:nvSpPr>
        <p:spPr>
          <a:xfrm>
            <a:off x="982575" y="4066875"/>
            <a:ext cx="33348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Органы исполнительной власти Челябинской области</a:t>
            </a:r>
          </a:p>
        </p:txBody>
      </p:sp>
      <p:sp>
        <p:nvSpPr>
          <p:cNvPr id="149" name="Shape 149"/>
          <p:cNvSpPr/>
          <p:nvPr/>
        </p:nvSpPr>
        <p:spPr>
          <a:xfrm>
            <a:off x="982575" y="4499775"/>
            <a:ext cx="16674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Ведомственные проектные комитеты</a:t>
            </a:r>
          </a:p>
        </p:txBody>
      </p:sp>
      <p:sp>
        <p:nvSpPr>
          <p:cNvPr id="150" name="Shape 150"/>
          <p:cNvSpPr/>
          <p:nvPr/>
        </p:nvSpPr>
        <p:spPr>
          <a:xfrm>
            <a:off x="2649975" y="4499775"/>
            <a:ext cx="16674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Ведомственные проектные офисы</a:t>
            </a:r>
          </a:p>
        </p:txBody>
      </p:sp>
      <p:sp>
        <p:nvSpPr>
          <p:cNvPr id="151" name="Shape 151"/>
          <p:cNvSpPr/>
          <p:nvPr/>
        </p:nvSpPr>
        <p:spPr>
          <a:xfrm>
            <a:off x="4503300" y="4066875"/>
            <a:ext cx="33348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Органы местного самоуправления Челябинской области</a:t>
            </a:r>
          </a:p>
        </p:txBody>
      </p:sp>
      <p:sp>
        <p:nvSpPr>
          <p:cNvPr id="152" name="Shape 152"/>
          <p:cNvSpPr/>
          <p:nvPr/>
        </p:nvSpPr>
        <p:spPr>
          <a:xfrm>
            <a:off x="4503300" y="4499775"/>
            <a:ext cx="16674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Муниципальные проектные комитеты</a:t>
            </a:r>
          </a:p>
        </p:txBody>
      </p:sp>
      <p:sp>
        <p:nvSpPr>
          <p:cNvPr id="153" name="Shape 153"/>
          <p:cNvSpPr/>
          <p:nvPr/>
        </p:nvSpPr>
        <p:spPr>
          <a:xfrm>
            <a:off x="6170700" y="4499775"/>
            <a:ext cx="1667400" cy="43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Муниципальные проектные офисы</a:t>
            </a:r>
          </a:p>
        </p:txBody>
      </p:sp>
      <p:pic>
        <p:nvPicPr>
          <p:cNvPr id="154" name="Shape 154" descr="Гаттаров Руслан Усманович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075" y="2170375"/>
            <a:ext cx="638299" cy="829499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5" name="Shape 155" descr="Смольников Сергей Александрович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075" y="3129400"/>
            <a:ext cx="622118" cy="829499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6" name="Shape 156" descr="Дубровский Борис Александрович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7474" y="732912"/>
            <a:ext cx="838737" cy="124102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>
                <a:spcBef>
                  <a:spcPts val="0"/>
                </a:spcBef>
                <a:buNone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Проекты Челябинской области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279500" y="1667950"/>
            <a:ext cx="2452200" cy="11160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ПРИОРИТЕТНЫЙ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РЕГИОНАЛЬНЫЙ ПРОЕКТ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Паспорт проекта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Сводный план</a:t>
            </a:r>
          </a:p>
        </p:txBody>
      </p:sp>
      <p:sp>
        <p:nvSpPr>
          <p:cNvPr id="165" name="Shape 165"/>
          <p:cNvSpPr/>
          <p:nvPr/>
        </p:nvSpPr>
        <p:spPr>
          <a:xfrm>
            <a:off x="681700" y="1040975"/>
            <a:ext cx="2786100" cy="88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ПРИОРИТЕТНЫЙ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ФЕДЕРАЛЬНЫЙ ПРОЕКТ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(из 11 направлений развития РФ)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</a:rPr>
              <a:t>мероприятия, финансирование, показатели</a:t>
            </a:r>
          </a:p>
        </p:txBody>
      </p:sp>
      <p:sp>
        <p:nvSpPr>
          <p:cNvPr id="166" name="Shape 166"/>
          <p:cNvSpPr/>
          <p:nvPr/>
        </p:nvSpPr>
        <p:spPr>
          <a:xfrm>
            <a:off x="681700" y="2054809"/>
            <a:ext cx="2786100" cy="59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МЕЖРЕГИОНАЛЬНЫЙ ПРОЕКТ</a:t>
            </a:r>
          </a:p>
        </p:txBody>
      </p:sp>
      <p:sp>
        <p:nvSpPr>
          <p:cNvPr id="167" name="Shape 167"/>
          <p:cNvSpPr/>
          <p:nvPr/>
        </p:nvSpPr>
        <p:spPr>
          <a:xfrm>
            <a:off x="681700" y="2783950"/>
            <a:ext cx="2786100" cy="59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ПРИОРИТЕТЫ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СТРАТЕГИИ-2020/2035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394850" y="983625"/>
            <a:ext cx="1407000" cy="56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69" name="Shape 169"/>
          <p:cNvSpPr/>
          <p:nvPr/>
        </p:nvSpPr>
        <p:spPr>
          <a:xfrm>
            <a:off x="3568800" y="1040975"/>
            <a:ext cx="375600" cy="2342400"/>
          </a:xfrm>
          <a:prstGeom prst="rightBrace">
            <a:avLst>
              <a:gd name="adj1" fmla="val 52842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045400" y="1527700"/>
            <a:ext cx="2093100" cy="1396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сроки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цели и задачи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мероприятия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финансирование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показатели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i="1">
                <a:solidFill>
                  <a:schemeClr val="dk1"/>
                </a:solidFill>
              </a:rPr>
              <a:t>результаты</a:t>
            </a:r>
          </a:p>
        </p:txBody>
      </p:sp>
      <p:sp>
        <p:nvSpPr>
          <p:cNvPr id="171" name="Shape 171"/>
          <p:cNvSpPr/>
          <p:nvPr/>
        </p:nvSpPr>
        <p:spPr>
          <a:xfrm>
            <a:off x="642400" y="4021675"/>
            <a:ext cx="2786100" cy="72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ДЕЯТЕЛЬНОСТЬ В РАМКАХ КОМПЕТЕНЦИИ ОРГАНА ИСПОЛНИТЕЛЬНОЙ ВЛАСТИ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Челябинской области</a:t>
            </a:r>
          </a:p>
        </p:txBody>
      </p:sp>
      <p:sp>
        <p:nvSpPr>
          <p:cNvPr id="172" name="Shape 172"/>
          <p:cNvSpPr/>
          <p:nvPr/>
        </p:nvSpPr>
        <p:spPr>
          <a:xfrm>
            <a:off x="3944400" y="3927625"/>
            <a:ext cx="2093100" cy="916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сроки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цели и задачи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мероприятия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финансирование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показатели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-RU" sz="1000" i="1">
                <a:solidFill>
                  <a:schemeClr val="dk1"/>
                </a:solidFill>
              </a:rPr>
              <a:t>результаты</a:t>
            </a:r>
          </a:p>
        </p:txBody>
      </p:sp>
      <p:sp>
        <p:nvSpPr>
          <p:cNvPr id="173" name="Shape 173"/>
          <p:cNvSpPr/>
          <p:nvPr/>
        </p:nvSpPr>
        <p:spPr>
          <a:xfrm>
            <a:off x="6279500" y="3827725"/>
            <a:ext cx="2452200" cy="11160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</a:rPr>
              <a:t>ВЕДОМСТВЕННЫЙ ПРОЕКТ</a:t>
            </a:r>
          </a:p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Паспорт проекта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ru-RU" sz="1200">
                <a:solidFill>
                  <a:srgbClr val="FFFFFF"/>
                </a:solidFill>
              </a:rPr>
              <a:t>Сводный 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23500" y="1174875"/>
            <a:ext cx="7698300" cy="344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Мероприятия по внедрению проектной деятельности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48925" y="1695075"/>
            <a:ext cx="2459100" cy="533700"/>
          </a:xfrm>
          <a:prstGeom prst="homePlate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200">
                <a:solidFill>
                  <a:srgbClr val="FFFFFF"/>
                </a:solidFill>
              </a:rPr>
              <a:t>Положение о проектной деятельности</a:t>
            </a:r>
          </a:p>
        </p:txBody>
      </p:sp>
      <p:sp>
        <p:nvSpPr>
          <p:cNvPr id="182" name="Shape 182"/>
          <p:cNvSpPr/>
          <p:nvPr/>
        </p:nvSpPr>
        <p:spPr>
          <a:xfrm>
            <a:off x="5370325" y="1695037"/>
            <a:ext cx="23088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Ответственные за ПУ в ОИВах</a:t>
            </a:r>
          </a:p>
        </p:txBody>
      </p:sp>
      <p:sp>
        <p:nvSpPr>
          <p:cNvPr id="183" name="Shape 183"/>
          <p:cNvSpPr/>
          <p:nvPr/>
        </p:nvSpPr>
        <p:spPr>
          <a:xfrm>
            <a:off x="593350" y="2633250"/>
            <a:ext cx="25248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Раздел о ПУ на </a:t>
            </a:r>
            <a:r>
              <a:rPr lang="ru-RU" sz="1200" u="sng">
                <a:solidFill>
                  <a:srgbClr val="FFFFFF"/>
                </a:solidFill>
              </a:rPr>
              <a:t>pravmin74.ru</a:t>
            </a:r>
          </a:p>
        </p:txBody>
      </p:sp>
      <p:sp>
        <p:nvSpPr>
          <p:cNvPr id="184" name="Shape 184"/>
          <p:cNvSpPr/>
          <p:nvPr/>
        </p:nvSpPr>
        <p:spPr>
          <a:xfrm>
            <a:off x="3062675" y="2633250"/>
            <a:ext cx="24591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Формирование ВПО, ВПК</a:t>
            </a:r>
          </a:p>
        </p:txBody>
      </p:sp>
      <p:sp>
        <p:nvSpPr>
          <p:cNvPr id="185" name="Shape 185"/>
          <p:cNvSpPr/>
          <p:nvPr/>
        </p:nvSpPr>
        <p:spPr>
          <a:xfrm>
            <a:off x="5441400" y="2633225"/>
            <a:ext cx="23088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Методические рекомендации</a:t>
            </a:r>
          </a:p>
        </p:txBody>
      </p:sp>
      <p:sp>
        <p:nvSpPr>
          <p:cNvPr id="186" name="Shape 186"/>
          <p:cNvSpPr/>
          <p:nvPr/>
        </p:nvSpPr>
        <p:spPr>
          <a:xfrm>
            <a:off x="593350" y="3571400"/>
            <a:ext cx="25146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 sz="1200">
                <a:solidFill>
                  <a:srgbClr val="FFFFFF"/>
                </a:solidFill>
              </a:rPr>
              <a:t>Положения о проектной деятельности в ОИВ</a:t>
            </a:r>
          </a:p>
        </p:txBody>
      </p:sp>
      <p:sp>
        <p:nvSpPr>
          <p:cNvPr id="187" name="Shape 187"/>
          <p:cNvSpPr/>
          <p:nvPr/>
        </p:nvSpPr>
        <p:spPr>
          <a:xfrm>
            <a:off x="5370325" y="3571400"/>
            <a:ext cx="23088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Реестр проектов ОИВ</a:t>
            </a:r>
          </a:p>
        </p:txBody>
      </p:sp>
      <p:sp>
        <p:nvSpPr>
          <p:cNvPr id="188" name="Shape 188"/>
          <p:cNvSpPr/>
          <p:nvPr/>
        </p:nvSpPr>
        <p:spPr>
          <a:xfrm>
            <a:off x="3022550" y="1695100"/>
            <a:ext cx="24045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Рабочие совещания в ОИВах</a:t>
            </a:r>
          </a:p>
        </p:txBody>
      </p:sp>
      <p:sp>
        <p:nvSpPr>
          <p:cNvPr id="189" name="Shape 189"/>
          <p:cNvSpPr/>
          <p:nvPr/>
        </p:nvSpPr>
        <p:spPr>
          <a:xfrm>
            <a:off x="3036887" y="3571400"/>
            <a:ext cx="2404500" cy="5337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</a:rPr>
              <a:t>Обучение госслужащих основам ПУ</a:t>
            </a:r>
          </a:p>
        </p:txBody>
      </p:sp>
      <p:sp>
        <p:nvSpPr>
          <p:cNvPr id="190" name="Shape 190"/>
          <p:cNvSpPr/>
          <p:nvPr/>
        </p:nvSpPr>
        <p:spPr>
          <a:xfrm>
            <a:off x="5621650" y="894825"/>
            <a:ext cx="2076600" cy="50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800" b="1"/>
              <a:t>ВЫПОЛНЕНО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Приоритетные проекты Челябинской области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95308" y="474990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801450" y="620700"/>
            <a:ext cx="74991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ЗАСЕДАНИЕ РЕГИОНАЛЬНОГО ПРОЕКТНОГО ОФИСА </a:t>
            </a:r>
            <a:r>
              <a:rPr lang="ru-RU" sz="12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12 июля 2017 года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Рассмотрение паспортов 9 приоритетных региональных проектов</a:t>
            </a:r>
          </a:p>
        </p:txBody>
      </p:sp>
      <p:sp>
        <p:nvSpPr>
          <p:cNvPr id="198" name="Shape 198"/>
          <p:cNvSpPr/>
          <p:nvPr/>
        </p:nvSpPr>
        <p:spPr>
          <a:xfrm>
            <a:off x="4313450" y="3997150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ЖКХ и городская среда</a:t>
            </a:r>
          </a:p>
        </p:txBody>
      </p:sp>
      <p:sp>
        <p:nvSpPr>
          <p:cNvPr id="199" name="Shape 199"/>
          <p:cNvSpPr/>
          <p:nvPr/>
        </p:nvSpPr>
        <p:spPr>
          <a:xfrm>
            <a:off x="4340775" y="1570000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Безопасные и качественные дороги</a:t>
            </a:r>
          </a:p>
        </p:txBody>
      </p:sp>
      <p:sp>
        <p:nvSpPr>
          <p:cNvPr id="200" name="Shape 200"/>
          <p:cNvSpPr/>
          <p:nvPr/>
        </p:nvSpPr>
        <p:spPr>
          <a:xfrm>
            <a:off x="4340775" y="2494737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Моногорода</a:t>
            </a:r>
          </a:p>
        </p:txBody>
      </p:sp>
      <p:sp>
        <p:nvSpPr>
          <p:cNvPr id="201" name="Shape 201"/>
          <p:cNvSpPr/>
          <p:nvPr/>
        </p:nvSpPr>
        <p:spPr>
          <a:xfrm>
            <a:off x="4340775" y="2957120"/>
            <a:ext cx="1896900" cy="50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000">
                <a:solidFill>
                  <a:srgbClr val="004994"/>
                </a:solidFill>
              </a:rPr>
              <a:t>Малый бизнес и поддержка предпринимательской инициативы</a:t>
            </a:r>
          </a:p>
        </p:txBody>
      </p:sp>
      <p:sp>
        <p:nvSpPr>
          <p:cNvPr id="202" name="Shape 202"/>
          <p:cNvSpPr/>
          <p:nvPr/>
        </p:nvSpPr>
        <p:spPr>
          <a:xfrm>
            <a:off x="4313450" y="3529587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Экология</a:t>
            </a:r>
          </a:p>
        </p:txBody>
      </p:sp>
      <p:sp>
        <p:nvSpPr>
          <p:cNvPr id="203" name="Shape 203"/>
          <p:cNvSpPr/>
          <p:nvPr/>
        </p:nvSpPr>
        <p:spPr>
          <a:xfrm>
            <a:off x="4340775" y="2032362"/>
            <a:ext cx="18969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Образование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24950" y="1570000"/>
            <a:ext cx="3445200" cy="34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000">
                <a:latin typeface="Trebuchet MS"/>
                <a:ea typeface="Trebuchet MS"/>
                <a:cs typeface="Trebuchet MS"/>
                <a:sym typeface="Trebuchet MS"/>
              </a:rPr>
              <a:t>1. Комплексное развитие транспортной инфраструктуры Челябинской агломерации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ВУЗы - центры инноваций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 Рабочие кадры для передовых технологий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4. Дополнительное образование для каждого ребенка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5. Современная образовательная среда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6. Комплексное развитие моногородов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7. Поддержка малого и среднего предпринимательства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8. Чистая страна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9. Формирование городской среды</a:t>
            </a:r>
          </a:p>
        </p:txBody>
      </p:sp>
      <p:sp>
        <p:nvSpPr>
          <p:cNvPr id="205" name="Shape 205"/>
          <p:cNvSpPr/>
          <p:nvPr/>
        </p:nvSpPr>
        <p:spPr>
          <a:xfrm>
            <a:off x="6403650" y="3997150"/>
            <a:ext cx="1896900" cy="393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Минстрой</a:t>
            </a:r>
          </a:p>
        </p:txBody>
      </p:sp>
      <p:sp>
        <p:nvSpPr>
          <p:cNvPr id="206" name="Shape 206"/>
          <p:cNvSpPr/>
          <p:nvPr/>
        </p:nvSpPr>
        <p:spPr>
          <a:xfrm>
            <a:off x="6403650" y="1570000"/>
            <a:ext cx="1896900" cy="39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Миндор</a:t>
            </a:r>
          </a:p>
        </p:txBody>
      </p:sp>
      <p:sp>
        <p:nvSpPr>
          <p:cNvPr id="207" name="Shape 207"/>
          <p:cNvSpPr/>
          <p:nvPr/>
        </p:nvSpPr>
        <p:spPr>
          <a:xfrm>
            <a:off x="6403650" y="2494753"/>
            <a:ext cx="1896900" cy="966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Минэкономразвития</a:t>
            </a:r>
          </a:p>
        </p:txBody>
      </p:sp>
      <p:sp>
        <p:nvSpPr>
          <p:cNvPr id="208" name="Shape 208"/>
          <p:cNvSpPr/>
          <p:nvPr/>
        </p:nvSpPr>
        <p:spPr>
          <a:xfrm>
            <a:off x="6403650" y="3529587"/>
            <a:ext cx="1896900" cy="393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Минэкологии</a:t>
            </a:r>
          </a:p>
        </p:txBody>
      </p:sp>
      <p:sp>
        <p:nvSpPr>
          <p:cNvPr id="209" name="Shape 209"/>
          <p:cNvSpPr/>
          <p:nvPr/>
        </p:nvSpPr>
        <p:spPr>
          <a:xfrm>
            <a:off x="6403650" y="2032362"/>
            <a:ext cx="1896900" cy="393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Минобрнауки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99200" y="1228450"/>
            <a:ext cx="3371100" cy="265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200"/>
              <a:t>НАИМЕНОВАНИЕ ПРОЕКТА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340775" y="1229450"/>
            <a:ext cx="1941300" cy="265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НАПРАВЛЕНИЕ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359350" y="1229450"/>
            <a:ext cx="1941300" cy="265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/>
              <a:t>ОТВЕТСТВЕННЫЙ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6900" y="63825"/>
            <a:ext cx="8767200" cy="43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004994"/>
                </a:solidFill>
                <a:latin typeface="Trebuchet MS"/>
                <a:ea typeface="Trebuchet MS"/>
                <a:cs typeface="Trebuchet MS"/>
                <a:sym typeface="Trebuchet MS"/>
              </a:rPr>
              <a:t>Улучшение делового климата Челябинской области</a:t>
            </a:r>
            <a:r>
              <a:rPr lang="ru-RU" sz="1800" i="0" u="none" strike="noStrike" cap="none">
                <a:solidFill>
                  <a:srgbClr val="004994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6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0000" tIns="45000" rIns="90000" bIns="450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lvl="0" rtl="0">
                <a:spcBef>
                  <a:spcPts val="0"/>
                </a:spcBef>
                <a:buNone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358600" y="1496725"/>
            <a:ext cx="3774000" cy="533700"/>
          </a:xfrm>
          <a:prstGeom prst="rect">
            <a:avLst/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b="1">
                <a:solidFill>
                  <a:srgbClr val="FFFFFF"/>
                </a:solidFill>
              </a:rPr>
              <a:t>7 </a:t>
            </a:r>
            <a:r>
              <a:rPr lang="ru-RU" b="1">
                <a:solidFill>
                  <a:srgbClr val="FFFFFF"/>
                </a:solidFill>
              </a:rPr>
              <a:t>РЕГИОНАЛЬНЫХ РАБОЧИХ ГРУПП</a:t>
            </a:r>
          </a:p>
        </p:txBody>
      </p:sp>
      <p:sp>
        <p:nvSpPr>
          <p:cNvPr id="220" name="Shape 220"/>
          <p:cNvSpPr/>
          <p:nvPr/>
        </p:nvSpPr>
        <p:spPr>
          <a:xfrm>
            <a:off x="5080000" y="2263350"/>
            <a:ext cx="1358100" cy="14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Дорожная карта по улучшению делового климата</a:t>
            </a:r>
          </a:p>
        </p:txBody>
      </p:sp>
      <p:sp>
        <p:nvSpPr>
          <p:cNvPr id="221" name="Shape 221"/>
          <p:cNvSpPr/>
          <p:nvPr/>
        </p:nvSpPr>
        <p:spPr>
          <a:xfrm>
            <a:off x="446125" y="641975"/>
            <a:ext cx="6666000" cy="70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1">
                <a:solidFill>
                  <a:srgbClr val="004994"/>
                </a:solidFill>
              </a:rPr>
              <a:t>Распоряжение Правительства Российской Федерации</a:t>
            </a:r>
            <a:r>
              <a:rPr lang="ru-RU" sz="1200">
                <a:solidFill>
                  <a:srgbClr val="004994"/>
                </a:solidFill>
              </a:rPr>
              <a:t> от 31.01.2017 г. №147-р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>
                <a:solidFill>
                  <a:srgbClr val="004994"/>
                </a:solidFill>
              </a:rPr>
              <a:t>“О Целевых моделях упрощения процедур ведения бизнеса и повышения инвестиционной привлекательности субъектов Российской Федерации”  </a:t>
            </a:r>
          </a:p>
        </p:txBody>
      </p:sp>
      <p:sp>
        <p:nvSpPr>
          <p:cNvPr id="222" name="Shape 222"/>
          <p:cNvSpPr/>
          <p:nvPr/>
        </p:nvSpPr>
        <p:spPr>
          <a:xfrm>
            <a:off x="2058525" y="3214646"/>
            <a:ext cx="1358100" cy="464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</a:rPr>
              <a:t>12</a:t>
            </a:r>
            <a:r>
              <a:rPr lang="ru-RU" sz="1200">
                <a:solidFill>
                  <a:srgbClr val="004994"/>
                </a:solidFill>
              </a:rPr>
              <a:t> региональных</a:t>
            </a:r>
          </a:p>
        </p:txBody>
      </p:sp>
      <p:sp>
        <p:nvSpPr>
          <p:cNvPr id="223" name="Shape 223"/>
          <p:cNvSpPr/>
          <p:nvPr/>
        </p:nvSpPr>
        <p:spPr>
          <a:xfrm>
            <a:off x="3416625" y="3214650"/>
            <a:ext cx="1397100" cy="464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004994"/>
                </a:solidFill>
              </a:rPr>
              <a:t>9</a:t>
            </a:r>
            <a:r>
              <a:rPr lang="ru-RU" sz="1200">
                <a:solidFill>
                  <a:srgbClr val="004994"/>
                </a:solidFill>
              </a:rPr>
              <a:t> муниципальных</a:t>
            </a:r>
          </a:p>
        </p:txBody>
      </p:sp>
      <p:grpSp>
        <p:nvGrpSpPr>
          <p:cNvPr id="224" name="Shape 224"/>
          <p:cNvGrpSpPr/>
          <p:nvPr/>
        </p:nvGrpSpPr>
        <p:grpSpPr>
          <a:xfrm>
            <a:off x="2060875" y="2263350"/>
            <a:ext cx="2752800" cy="951300"/>
            <a:chOff x="2060875" y="2263350"/>
            <a:chExt cx="2752800" cy="951300"/>
          </a:xfrm>
        </p:grpSpPr>
        <p:sp>
          <p:nvSpPr>
            <p:cNvPr id="225" name="Shape 225"/>
            <p:cNvSpPr/>
            <p:nvPr/>
          </p:nvSpPr>
          <p:spPr>
            <a:xfrm>
              <a:off x="2060875" y="2263350"/>
              <a:ext cx="2752800" cy="95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-RU" sz="1200" b="1">
                  <a:solidFill>
                    <a:srgbClr val="004994"/>
                  </a:solidFill>
                </a:rPr>
                <a:t>Дорожные карты по целевым моделям</a:t>
              </a:r>
            </a:p>
          </p:txBody>
        </p:sp>
        <p:pic>
          <p:nvPicPr>
            <p:cNvPr id="226" name="Shape 2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5512" y="2893175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48137" y="2893175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5525" y="2571700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86187" y="2893175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54312" y="2893012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110087" y="2571700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Shape 2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446862" y="2893187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124225" y="2893495"/>
              <a:ext cx="293725" cy="293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765868" y="2893915"/>
              <a:ext cx="293725" cy="29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Shape 23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448150" y="2571700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Shape 23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110100" y="2893012"/>
              <a:ext cx="293725" cy="29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Shape 23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454325" y="2571999"/>
              <a:ext cx="293725" cy="2931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Shape 2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38800" y="641970"/>
            <a:ext cx="784800" cy="72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80675" y="4099750"/>
            <a:ext cx="1164300" cy="533700"/>
          </a:xfrm>
          <a:prstGeom prst="homePlate">
            <a:avLst>
              <a:gd name="adj" fmla="val 50000"/>
            </a:avLst>
          </a:prstGeom>
          <a:solidFill>
            <a:srgbClr val="0049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b="1">
                <a:solidFill>
                  <a:srgbClr val="FFFFFF"/>
                </a:solidFill>
              </a:rPr>
              <a:t>ЦЕЛЬ</a:t>
            </a:r>
          </a:p>
        </p:txBody>
      </p:sp>
      <p:sp>
        <p:nvSpPr>
          <p:cNvPr id="240" name="Shape 240"/>
          <p:cNvSpPr/>
          <p:nvPr/>
        </p:nvSpPr>
        <p:spPr>
          <a:xfrm>
            <a:off x="2049712" y="4099750"/>
            <a:ext cx="2822100" cy="533700"/>
          </a:xfrm>
          <a:prstGeom prst="chevron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b="1">
                <a:solidFill>
                  <a:srgbClr val="FFFFFF"/>
                </a:solidFill>
              </a:rPr>
              <a:t>ВНЕДРЕНИЕ МОДЕЛЕЙ</a:t>
            </a:r>
          </a:p>
        </p:txBody>
      </p:sp>
      <p:sp>
        <p:nvSpPr>
          <p:cNvPr id="241" name="Shape 241"/>
          <p:cNvSpPr/>
          <p:nvPr/>
        </p:nvSpPr>
        <p:spPr>
          <a:xfrm>
            <a:off x="5080000" y="4099750"/>
            <a:ext cx="1467600" cy="533700"/>
          </a:xfrm>
          <a:prstGeom prst="chevron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>
                <a:solidFill>
                  <a:srgbClr val="FFFFFF"/>
                </a:solidFill>
              </a:rPr>
              <a:t> ТОП-20</a:t>
            </a:r>
          </a:p>
        </p:txBody>
      </p:sp>
      <p:sp>
        <p:nvSpPr>
          <p:cNvPr id="242" name="Shape 242"/>
          <p:cNvSpPr/>
          <p:nvPr/>
        </p:nvSpPr>
        <p:spPr>
          <a:xfrm>
            <a:off x="2942175" y="2024950"/>
            <a:ext cx="282300" cy="29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312850" y="2024950"/>
            <a:ext cx="282300" cy="29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352525" y="3344700"/>
            <a:ext cx="1695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5" name="Shape 245"/>
          <p:cNvCxnSpPr/>
          <p:nvPr/>
        </p:nvCxnSpPr>
        <p:spPr>
          <a:xfrm>
            <a:off x="1933250" y="2263350"/>
            <a:ext cx="0" cy="2463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/>
          <p:nvPr/>
        </p:nvCxnSpPr>
        <p:spPr>
          <a:xfrm>
            <a:off x="4960075" y="2263350"/>
            <a:ext cx="0" cy="2463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Экран (16:9)</PresentationFormat>
  <Paragraphs>277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</cp:revision>
  <dcterms:modified xsi:type="dcterms:W3CDTF">2017-07-17T05:39:53Z</dcterms:modified>
</cp:coreProperties>
</file>